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7" r:id="rId2"/>
    <p:sldId id="343" r:id="rId3"/>
    <p:sldId id="344" r:id="rId4"/>
    <p:sldId id="347" r:id="rId5"/>
    <p:sldId id="345" r:id="rId6"/>
    <p:sldId id="267" r:id="rId7"/>
    <p:sldId id="346" r:id="rId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4660" autoAdjust="0"/>
  </p:normalViewPr>
  <p:slideViewPr>
    <p:cSldViewPr showGuides="1">
      <p:cViewPr varScale="1">
        <p:scale>
          <a:sx n="62" d="100"/>
          <a:sy n="62" d="100"/>
        </p:scale>
        <p:origin x="18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07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prprev.local\FS\GRUPOS\DFIN-CAI\Apresenta&#231;ao\Apresenta&#231;&#227;o%20POSI&#199;&#195;O%20E%20ENQUADRAMENTO%20-%20JANEIRO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37786020114378E-2"/>
          <c:y val="0.17435366892300463"/>
          <c:w val="0.83431583202330273"/>
          <c:h val="0.7713200281980338"/>
        </c:manualLayout>
      </c:layout>
      <c:pie3DChart>
        <c:varyColors val="1"/>
        <c:ser>
          <c:idx val="0"/>
          <c:order val="0"/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11"/>
          <c:dPt>
            <c:idx val="0"/>
            <c:bubble3D val="0"/>
            <c:explosion val="6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1-7097-433B-9658-83DCDA289A43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3-7097-433B-9658-83DCDA289A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5-7097-433B-9658-83DCDA289A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7-7097-433B-9658-83DCDA289A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9-7097-433B-9658-83DCDA289A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B-7097-433B-9658-83DCDA289A43}"/>
              </c:ext>
            </c:extLst>
          </c:dPt>
          <c:dPt>
            <c:idx val="6"/>
            <c:bubble3D val="0"/>
            <c:spPr>
              <a:solidFill>
                <a:srgbClr val="FF99FF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D-7097-433B-9658-83DCDA289A43}"/>
              </c:ext>
            </c:extLst>
          </c:dPt>
          <c:dLbls>
            <c:dLbl>
              <c:idx val="0"/>
              <c:layout>
                <c:manualLayout>
                  <c:x val="-0.15336488085079869"/>
                  <c:y val="-0.273485143275494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937001457876229"/>
                      <c:h val="8.40234020330004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097-433B-9658-83DCDA289A43}"/>
                </c:ext>
              </c:extLst>
            </c:dLbl>
            <c:dLbl>
              <c:idx val="1"/>
              <c:layout>
                <c:manualLayout>
                  <c:x val="0.12345235342461126"/>
                  <c:y val="1.93788130135691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8109461284737"/>
                      <c:h val="8.31916663191385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097-433B-9658-83DCDA289A43}"/>
                </c:ext>
              </c:extLst>
            </c:dLbl>
            <c:dLbl>
              <c:idx val="2"/>
              <c:layout>
                <c:manualLayout>
                  <c:x val="5.5609561757629057E-3"/>
                  <c:y val="-1.71024086154169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7432658407892"/>
                      <c:h val="8.92779160018361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097-433B-9658-83DCDA289A43}"/>
                </c:ext>
              </c:extLst>
            </c:dLbl>
            <c:dLbl>
              <c:idx val="3"/>
              <c:layout>
                <c:manualLayout>
                  <c:x val="-6.1934548754398237E-2"/>
                  <c:y val="-4.2715541316110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097-433B-9658-83DCDA289A43}"/>
                </c:ext>
              </c:extLst>
            </c:dLbl>
            <c:dLbl>
              <c:idx val="4"/>
              <c:layout>
                <c:manualLayout>
                  <c:x val="-8.4567887931662131E-2"/>
                  <c:y val="-7.48260432261799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097-433B-9658-83DCDA289A43}"/>
                </c:ext>
              </c:extLst>
            </c:dLbl>
            <c:dLbl>
              <c:idx val="5"/>
              <c:layout>
                <c:manualLayout>
                  <c:x val="8.6577345779934589E-2"/>
                  <c:y val="-0.103719140849729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097-433B-9658-83DCDA289A43}"/>
                </c:ext>
              </c:extLst>
            </c:dLbl>
            <c:dLbl>
              <c:idx val="6"/>
              <c:layout>
                <c:manualLayout>
                  <c:x val="7.0648023945748137E-2"/>
                  <c:y val="1.41120936776405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097-433B-9658-83DCDA289A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ENQUADRAMENTO!$L$5:$L$11</c:f>
              <c:strCache>
                <c:ptCount val="7"/>
                <c:pt idx="0">
                  <c:v>Títulos do Tesouro Nacional</c:v>
                </c:pt>
                <c:pt idx="1">
                  <c:v>Fundos 100% Títulos Públicos</c:v>
                </c:pt>
                <c:pt idx="2">
                  <c:v>Fundos de Renda Fixa</c:v>
                </c:pt>
                <c:pt idx="3">
                  <c:v>Fundos de Ações</c:v>
                </c:pt>
                <c:pt idx="4">
                  <c:v>Fundos Multimercados</c:v>
                </c:pt>
                <c:pt idx="5">
                  <c:v>Fundos de Participações</c:v>
                </c:pt>
                <c:pt idx="6">
                  <c:v>Ações - BDR Nível I</c:v>
                </c:pt>
              </c:strCache>
            </c:strRef>
          </c:cat>
          <c:val>
            <c:numRef>
              <c:f>ENQUADRAMENTO!$M$5:$M$11</c:f>
              <c:numCache>
                <c:formatCode>_(* #,##0.00_);_(* \(#,##0.00\);_(* "-"??_);_(@_)</c:formatCode>
                <c:ptCount val="7"/>
                <c:pt idx="0">
                  <c:v>67.705346688878336</c:v>
                </c:pt>
                <c:pt idx="1">
                  <c:v>17.078698374394836</c:v>
                </c:pt>
                <c:pt idx="2">
                  <c:v>2.1892876272765869</c:v>
                </c:pt>
                <c:pt idx="3">
                  <c:v>8.9875081295831638</c:v>
                </c:pt>
                <c:pt idx="4">
                  <c:v>1.4093016149897069</c:v>
                </c:pt>
                <c:pt idx="5">
                  <c:v>1.6062055271994662</c:v>
                </c:pt>
                <c:pt idx="6">
                  <c:v>1.0236444618864031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097-433B-9658-83DCDA289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  <a:scene3d>
      <a:camera prst="orthographicFront"/>
      <a:lightRig rig="threePt" dir="t"/>
    </a:scene3d>
    <a:sp3d prstMaterial="metal"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78239-F1B6-4C39-93E3-254AFF0C658E}" type="datetimeFigureOut">
              <a:rPr lang="pt-BR" smtClean="0"/>
              <a:t>19/03/2020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10760-B1D3-4D03-B5C7-3EA368698C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022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EABD7-8400-4993-AC0F-C7A805D28CC1}" type="datetimeFigureOut">
              <a:rPr lang="pt-BR" smtClean="0"/>
              <a:t>19/03/2020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4876"/>
            <a:ext cx="543814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164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D878-6BB2-408D-8D62-D2281E212E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9478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22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CB03-9D6C-4344-B139-63DC9EE6F3EB}" type="datetime1">
              <a:rPr lang="pt-BR" smtClean="0"/>
              <a:t>19/03/2020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79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2336-9C57-40E6-94F2-AEC110B8FEF4}" type="datetime1">
              <a:rPr lang="pt-BR" smtClean="0"/>
              <a:t>19/03/2020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14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78DC-C6AC-4BE2-B530-B538483D9E33}" type="datetime1">
              <a:rPr lang="pt-BR" smtClean="0"/>
              <a:t>19/03/2020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67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9EFF-F4E5-4C33-A3E1-B61A290B406A}" type="datetime1">
              <a:rPr lang="pt-BR" smtClean="0"/>
              <a:t>19/03/2020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92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E9E8-0243-4965-93EB-660A7E40F619}" type="datetime1">
              <a:rPr lang="pt-BR" smtClean="0"/>
              <a:t>19/03/2020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56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5EEF-121E-4FB5-AF83-8EA15E424E44}" type="datetime1">
              <a:rPr lang="pt-BR" smtClean="0"/>
              <a:t>19/03/2020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1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18C2-5172-4864-95FD-724EBC4CBE41}" type="datetime1">
              <a:rPr lang="pt-BR" smtClean="0"/>
              <a:t>19/03/2020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24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6F1E-D123-40EC-953F-53F7FAC7C07B}" type="datetime1">
              <a:rPr lang="pt-BR" smtClean="0"/>
              <a:t>19/03/2020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54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A0F8-EFF4-4B97-9CB6-2CA6208A67B6}" type="datetime1">
              <a:rPr lang="pt-BR" smtClean="0"/>
              <a:t>19/03/2020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216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D4D3-978B-4D65-8483-FF6343FEB3C2}" type="datetime1">
              <a:rPr lang="pt-BR" smtClean="0"/>
              <a:t>19/03/2020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02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A796-2741-4982-8E2F-0D732F6A701A}" type="datetime1">
              <a:rPr lang="pt-BR" smtClean="0"/>
              <a:t>19/03/2020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92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C9F1E-2CE6-4057-93A5-7F71470C6FCC}" type="datetime1">
              <a:rPr lang="pt-BR" smtClean="0"/>
              <a:t>19/03/2020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B90F8-CFE1-4980-A15A-1FA796A85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4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268760"/>
            <a:ext cx="2072974" cy="85684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51520" y="3118588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DEMONSTRATIVO DE INVESTIMENTOS</a:t>
            </a:r>
          </a:p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FEVEREIRO - 2020</a:t>
            </a:r>
            <a:endParaRPr lang="pt-B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27684" y="4891238"/>
            <a:ext cx="5688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2"/>
                </a:solidFill>
              </a:rPr>
              <a:t>DIRETORIA DE FINANÇAS E PATRIMÔNIO</a:t>
            </a:r>
          </a:p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COORDENADORIA DE INVESTIMENTOS</a:t>
            </a:r>
            <a:endParaRPr lang="pt-BR" b="1" dirty="0">
              <a:solidFill>
                <a:schemeClr val="tx2"/>
              </a:solidFill>
            </a:endParaRPr>
          </a:p>
        </p:txBody>
      </p:sp>
      <p:pic>
        <p:nvPicPr>
          <p:cNvPr id="38914" name="Imagem 1" descr="https://encrypted-tbn1.gstatic.com/images?q=tbn:ANd9GcRuCOc2-QzqtEIICX2QbfuJPY25Latyw5UVd1mCeCfMA9ZjB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43759"/>
            <a:ext cx="1374775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882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245790" y="234915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DISTRIBUIÇÃO DA CARTEIRA</a:t>
            </a:r>
          </a:p>
          <a:p>
            <a:pPr algn="ctr"/>
            <a:r>
              <a:rPr lang="pt-BR" sz="2000" b="1" dirty="0" smtClean="0"/>
              <a:t>CURVA X MERCADO</a:t>
            </a:r>
            <a:endParaRPr lang="pt-BR" sz="2000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2</a:t>
            </a:fld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886136"/>
              </p:ext>
            </p:extLst>
          </p:nvPr>
        </p:nvGraphicFramePr>
        <p:xfrm>
          <a:off x="514350" y="1225106"/>
          <a:ext cx="8115300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Planilha" r:id="rId3" imgW="8115232" imgH="4972177" progId="Excel.Sheet.12">
                  <p:embed/>
                </p:oleObj>
              </mc:Choice>
              <mc:Fallback>
                <p:oleObj name="Planilha" r:id="rId3" imgW="8115232" imgH="497217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4350" y="1225106"/>
                        <a:ext cx="8115300" cy="497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20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67544" y="332656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DISTRIBUIÇÃO E ENQUADRAMENTO DA CARTEIRA</a:t>
            </a:r>
            <a:endParaRPr lang="pt-BR" sz="2800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3</a:t>
            </a:fld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214113"/>
              </p:ext>
            </p:extLst>
          </p:nvPr>
        </p:nvGraphicFramePr>
        <p:xfrm>
          <a:off x="329643" y="1412776"/>
          <a:ext cx="8484714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2" name="Planilha" r:id="rId3" imgW="9477354" imgH="4505191" progId="Excel.Sheet.12">
                  <p:embed/>
                </p:oleObj>
              </mc:Choice>
              <mc:Fallback>
                <p:oleObj name="Planilha" r:id="rId3" imgW="9477354" imgH="45051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9643" y="1412776"/>
                        <a:ext cx="8484714" cy="4032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427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67644" y="404664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REPRESENTAÇÃO GRÁFICA DA DISTRIBUIÇÃO DA CARTEIRA</a:t>
            </a:r>
            <a:endParaRPr lang="pt-BR" sz="20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4</a:t>
            </a:fld>
            <a:endParaRPr lang="pt-BR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84272"/>
              </p:ext>
            </p:extLst>
          </p:nvPr>
        </p:nvGraphicFramePr>
        <p:xfrm>
          <a:off x="683568" y="1194592"/>
          <a:ext cx="7776864" cy="5344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99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77733" y="404664"/>
            <a:ext cx="4842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RENTABILIDADE DA CARTEIRA</a:t>
            </a:r>
            <a:endParaRPr lang="pt-BR" sz="2800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5</a:t>
            </a:fld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662448"/>
              </p:ext>
            </p:extLst>
          </p:nvPr>
        </p:nvGraphicFramePr>
        <p:xfrm>
          <a:off x="266323" y="1551506"/>
          <a:ext cx="8665357" cy="375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4" name="Planilha" r:id="rId3" imgW="9344003" imgH="4048194" progId="Excel.Sheet.12">
                  <p:embed/>
                </p:oleObj>
              </mc:Choice>
              <mc:Fallback>
                <p:oleObj name="Planilha" r:id="rId3" imgW="9344003" imgH="40481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323" y="1551506"/>
                        <a:ext cx="8665357" cy="375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90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5796" y="414280"/>
            <a:ext cx="8245456" cy="490066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EVOLUÇÃO DA RENTABILIDADE</a:t>
            </a:r>
            <a:endParaRPr lang="pt-BR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8917" y="5815153"/>
            <a:ext cx="8322335" cy="27699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Meta atuarial – IPCA + 5,50% aa</a:t>
            </a:r>
            <a:endParaRPr lang="pt-BR" sz="12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6</a:t>
            </a:fld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120684"/>
              </p:ext>
            </p:extLst>
          </p:nvPr>
        </p:nvGraphicFramePr>
        <p:xfrm>
          <a:off x="276341" y="1290660"/>
          <a:ext cx="8591317" cy="4276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" name="Planilha" r:id="rId4" imgW="6467513" imgH="3219498" progId="Excel.Sheet.12">
                  <p:embed/>
                </p:oleObj>
              </mc:Choice>
              <mc:Fallback>
                <p:oleObj name="Planilha" r:id="rId4" imgW="6467513" imgH="32194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6341" y="1290660"/>
                        <a:ext cx="8591317" cy="4276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2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339752" y="18263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MOVIMENTAÇÕES DO MÊS</a:t>
            </a:r>
            <a:endParaRPr lang="pt-BR" sz="2800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0F8-CFE1-4980-A15A-1FA796A85A55}" type="slidenum">
              <a:rPr lang="pt-BR" smtClean="0"/>
              <a:t>7</a:t>
            </a:fld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799159"/>
              </p:ext>
            </p:extLst>
          </p:nvPr>
        </p:nvGraphicFramePr>
        <p:xfrm>
          <a:off x="684412" y="896029"/>
          <a:ext cx="7775175" cy="5270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Planilha" r:id="rId3" imgW="5410155" imgH="3667048" progId="Excel.Sheet.12">
                  <p:embed/>
                </p:oleObj>
              </mc:Choice>
              <mc:Fallback>
                <p:oleObj name="Planilha" r:id="rId3" imgW="5410155" imgH="36670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4412" y="896029"/>
                        <a:ext cx="7775175" cy="52701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54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rgbClr val="FFFF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smtClean="0">
            <a:solidFill>
              <a:srgbClr val="FFFF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25592</TotalTime>
  <Words>62</Words>
  <Application>Microsoft Office PowerPoint</Application>
  <PresentationFormat>Apresentação na tela (4:3)</PresentationFormat>
  <Paragraphs>26</Paragraphs>
  <Slides>7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Tema do Office</vt:lpstr>
      <vt:lpstr>Planilha</vt:lpstr>
      <vt:lpstr>Planilha do Microsoft Excel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EVOLUÇÃO DA RENTABILIDADE</vt:lpstr>
      <vt:lpstr>Apresentação do PowerPoint</vt:lpstr>
    </vt:vector>
  </TitlesOfParts>
  <Company>prprev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Celso Luiz Pilati</dc:creator>
  <cp:lastModifiedBy>Celso Luiz Pilati</cp:lastModifiedBy>
  <cp:revision>751</cp:revision>
  <cp:lastPrinted>2020-02-18T13:41:18Z</cp:lastPrinted>
  <dcterms:created xsi:type="dcterms:W3CDTF">2014-01-17T11:53:58Z</dcterms:created>
  <dcterms:modified xsi:type="dcterms:W3CDTF">2020-03-19T15:08:35Z</dcterms:modified>
</cp:coreProperties>
</file>